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9" r:id="rId1"/>
  </p:sldMasterIdLst>
  <p:notesMasterIdLst>
    <p:notesMasterId r:id="rId27"/>
  </p:notesMasterIdLst>
  <p:handoutMasterIdLst>
    <p:handoutMasterId r:id="rId28"/>
  </p:handoutMasterIdLst>
  <p:sldIdLst>
    <p:sldId id="300" r:id="rId2"/>
    <p:sldId id="353" r:id="rId3"/>
    <p:sldId id="301" r:id="rId4"/>
    <p:sldId id="380" r:id="rId5"/>
    <p:sldId id="355" r:id="rId6"/>
    <p:sldId id="381" r:id="rId7"/>
    <p:sldId id="356" r:id="rId8"/>
    <p:sldId id="354" r:id="rId9"/>
    <p:sldId id="357" r:id="rId10"/>
    <p:sldId id="367" r:id="rId11"/>
    <p:sldId id="383" r:id="rId12"/>
    <p:sldId id="368" r:id="rId13"/>
    <p:sldId id="369" r:id="rId14"/>
    <p:sldId id="370" r:id="rId15"/>
    <p:sldId id="371" r:id="rId16"/>
    <p:sldId id="372" r:id="rId17"/>
    <p:sldId id="378" r:id="rId18"/>
    <p:sldId id="373" r:id="rId19"/>
    <p:sldId id="374" r:id="rId20"/>
    <p:sldId id="375" r:id="rId21"/>
    <p:sldId id="382" r:id="rId22"/>
    <p:sldId id="376" r:id="rId23"/>
    <p:sldId id="379" r:id="rId24"/>
    <p:sldId id="377" r:id="rId25"/>
    <p:sldId id="366" r:id="rId26"/>
  </p:sldIdLst>
  <p:sldSz cx="17281525" cy="12961938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swald" panose="02000503000000000000" pitchFamily="2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aleway" panose="020B0003030101060003" pitchFamily="34" charset="0"/>
      <p:regular r:id="rId39"/>
      <p:bold r:id="rId40"/>
    </p:embeddedFont>
    <p:embeddedFont>
      <p:font typeface="Droid Sans" panose="020B0604020202020204" charset="0"/>
      <p:regular r:id="rId41"/>
      <p:bold r:id="rId42"/>
    </p:embeddedFont>
  </p:embeddedFontLst>
  <p:defaultTextStyle>
    <a:defPPr>
      <a:defRPr lang="en-US"/>
    </a:defPPr>
    <a:lvl1pPr marL="0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686941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373883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060824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747765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434706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121648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4808587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495529" algn="l" defTabSz="1373883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3">
          <p15:clr>
            <a:srgbClr val="A4A3A4"/>
          </p15:clr>
        </p15:guide>
        <p15:guide id="2" pos="10230">
          <p15:clr>
            <a:srgbClr val="A4A3A4"/>
          </p15:clr>
        </p15:guide>
        <p15:guide id="3" pos="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D64"/>
    <a:srgbClr val="54BE68"/>
    <a:srgbClr val="1AA261"/>
    <a:srgbClr val="037868"/>
    <a:srgbClr val="2CB060"/>
    <a:srgbClr val="B02424"/>
    <a:srgbClr val="2677AE"/>
    <a:srgbClr val="88BDE7"/>
    <a:srgbClr val="84838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10" autoAdjust="0"/>
    <p:restoredTop sz="71814" autoAdjust="0"/>
  </p:normalViewPr>
  <p:slideViewPr>
    <p:cSldViewPr snapToGrid="0">
      <p:cViewPr varScale="1">
        <p:scale>
          <a:sx n="49" d="100"/>
          <a:sy n="49" d="100"/>
        </p:scale>
        <p:origin x="2030" y="72"/>
      </p:cViewPr>
      <p:guideLst>
        <p:guide orient="horz" pos="1753"/>
        <p:guide pos="10230"/>
        <p:guide pos="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130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EACE4-E297-4A8D-886D-C8CCBF8F4B81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20D8D-E5CE-45AF-91CC-B6AF5AF934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893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DEA7E-0966-4298-B6A4-D8770E3523F6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F1A49-8522-435E-90D1-6D3B6646FE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000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6941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3883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60824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7765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34706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21648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8587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95529" algn="l" defTabSz="13738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rg.bz/xPpSU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3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9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the ability to create</a:t>
            </a:r>
            <a:r>
              <a:rPr lang="en-US" baseline="0" dirty="0" smtClean="0"/>
              <a:t> “Run As” accounts for both Classic (ASM) and ARM. Both create certificates that are then used to authenticate to your subscriptions to manage resources.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“Untitled” by Ricardo Enriquez /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MorgueFile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4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jobs run – Schedule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Daily, hourly, weekly,</a:t>
            </a:r>
            <a:r>
              <a:rPr lang="en-US" baseline="0" dirty="0" smtClean="0">
                <a:solidFill>
                  <a:schemeClr val="bg1"/>
                </a:solidFill>
              </a:rPr>
              <a:t> monthly or </a:t>
            </a:r>
            <a:r>
              <a:rPr lang="en-US" dirty="0" smtClean="0">
                <a:solidFill>
                  <a:schemeClr val="bg1"/>
                </a:solidFill>
              </a:rPr>
              <a:t>once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scheduling options have improved</a:t>
            </a:r>
            <a:r>
              <a:rPr lang="en-US" baseline="0" dirty="0" smtClean="0">
                <a:solidFill>
                  <a:schemeClr val="bg1"/>
                </a:solidFill>
              </a:rPr>
              <a:t> greatly since the initial release! You can now choose what day of the month (including a blanked “Last day”), multiple days of the week, etc. You can also set the </a:t>
            </a:r>
            <a:r>
              <a:rPr lang="en-US" baseline="0" dirty="0" err="1" smtClean="0">
                <a:solidFill>
                  <a:schemeClr val="bg1"/>
                </a:solidFill>
              </a:rPr>
              <a:t>timezone</a:t>
            </a:r>
            <a:r>
              <a:rPr lang="en-US" baseline="0" dirty="0" smtClean="0">
                <a:solidFill>
                  <a:schemeClr val="bg1"/>
                </a:solidFill>
              </a:rPr>
              <a:t> for the schedules so that it operates when you expect it to and adheres to Daylight Savings if you wish.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Go show larger script and come back once it starts executing to describe what’s going on in the background.</a:t>
            </a:r>
          </a:p>
          <a:p>
            <a:endParaRPr lang="en-US" dirty="0" smtClean="0"/>
          </a:p>
          <a:p>
            <a:r>
              <a:rPr lang="en-US" dirty="0" smtClean="0"/>
              <a:t>Images: Office Clip 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1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8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3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 Office Clipart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9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on Azure Stack,</a:t>
            </a:r>
            <a:r>
              <a:rPr lang="en-US" baseline="0" dirty="0" smtClean="0"/>
              <a:t> but also using Hybrid Workers and Azure OMS.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Running maint. Scripts for Azure SQL DB or other data services, data retention scenarios. Actually the Azure Elastic Jobs is MUCH better at this than</a:t>
            </a:r>
            <a:r>
              <a:rPr lang="en-US" baseline="0" dirty="0" smtClean="0">
                <a:solidFill>
                  <a:schemeClr val="bg1"/>
                </a:solidFill>
              </a:rPr>
              <a:t> Automation as you aren’t going to be paying for code that is just waiting for the SQL DB to complete processing. 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Patching of VMs via Windows Updates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rgbClr val="3C454F"/>
                </a:solidFill>
              </a:rPr>
              <a:t>Photo by GaborfromHungary / morgueFile - http://mrg.bz/nfwlhc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2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Deployment swap over of assets?  TTL traffic manager/DNS; on/off workloads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 by Click/ morgueFile - http://mrg.bz/qZtlDx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4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Azure Symbols by Microsoft, Chef and Puppet Logos property of Chef and Puppet Labs</a:t>
            </a:r>
            <a:endParaRPr lang="en-US" sz="1800" dirty="0">
              <a:solidFill>
                <a:srgbClr val="222A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58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React to events by polling in the runbook or calling the runbook externally. This is better to handle with calling the runbook externally to trigger it.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Photo: “Mission Control Center”</a:t>
            </a:r>
            <a:r>
              <a:rPr lang="en-US" baseline="0" dirty="0" smtClean="0"/>
              <a:t> by NASA – Public Domain - </a:t>
            </a:r>
            <a:r>
              <a:rPr lang="en-US" i="1" dirty="0" smtClean="0"/>
              <a:t>http://en.wikipedia.org/wiki/File:Mission_control_center.jpg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9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leverage this automation</a:t>
            </a:r>
            <a:r>
              <a:rPr lang="en-US" sz="18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to handle disaster recovery events. Maybe you have a cut over script you use to update your system to point to a fall back region, or you have a set of scripts that deploy your solution to a secondary region in a cold backup scenario.</a:t>
            </a:r>
            <a:endParaRPr lang="en-US" sz="18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8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Photo: “Ferry Signage”</a:t>
            </a:r>
            <a:r>
              <a:rPr lang="en-US" baseline="0" dirty="0" smtClean="0"/>
              <a:t> by Stuart </a:t>
            </a:r>
            <a:r>
              <a:rPr lang="en-US" baseline="0" dirty="0" err="1" smtClean="0"/>
              <a:t>Whitemore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Morguefile</a:t>
            </a:r>
            <a:r>
              <a:rPr lang="en-US" baseline="0" dirty="0" smtClean="0"/>
              <a:t>- http://mrg.bz/c33174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</a:t>
            </a:r>
            <a:r>
              <a:rPr lang="en-US" baseline="0" dirty="0" smtClean="0"/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“Finish Line” by jayneandd / CC By - https://www.flickr.com/photos/jayneandd/4450623309/sizes/l/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61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by </a:t>
            </a:r>
            <a:r>
              <a:rPr lang="en-US" dirty="0" err="1" smtClean="0"/>
              <a:t>mantasmagorical</a:t>
            </a:r>
            <a:r>
              <a:rPr lang="en-US" dirty="0" smtClean="0"/>
              <a:t> - </a:t>
            </a:r>
            <a:r>
              <a:rPr lang="en-US" dirty="0" err="1" smtClean="0"/>
              <a:t>MorgueFile</a:t>
            </a:r>
            <a:r>
              <a:rPr lang="en-US" dirty="0" smtClean="0"/>
              <a:t> - http://mrg.bz/4cuBQE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57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Image: Photo</a:t>
            </a:r>
            <a:r>
              <a:rPr lang="en-US" baseline="0" dirty="0" smtClean="0"/>
              <a:t> by deegolden / morgueFile - http://mrg.bz/zAf49s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72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31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by </a:t>
            </a:r>
            <a:r>
              <a:rPr lang="en-US" dirty="0" err="1" smtClean="0"/>
              <a:t>mantasmagorical</a:t>
            </a:r>
            <a:r>
              <a:rPr lang="en-US" dirty="0" smtClean="0"/>
              <a:t> - </a:t>
            </a:r>
            <a:r>
              <a:rPr lang="en-US" dirty="0" err="1" smtClean="0"/>
              <a:t>MorgueFile</a:t>
            </a:r>
            <a:r>
              <a:rPr lang="en-US" smtClean="0"/>
              <a:t> - http://mrg.bz/4cuBQE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8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 Untitled by GaborfromHungary / MorgueFile - </a:t>
            </a:r>
            <a:r>
              <a:rPr lang="en-US" dirty="0" smtClean="0">
                <a:effectLst/>
                <a:hlinkClick r:id="rId3"/>
              </a:rPr>
              <a:t>http://mrg.bz/xPpSUy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98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</a:t>
            </a:r>
            <a:r>
              <a:rPr lang="en-US" baseline="0" dirty="0" smtClean="0"/>
              <a:t> </a:t>
            </a:r>
            <a:r>
              <a:rPr lang="en-US" sz="1800" dirty="0" smtClean="0">
                <a:solidFill>
                  <a:srgbClr val="3C454F"/>
                </a:solidFill>
              </a:rPr>
              <a:t>“Boy Scout Flag Salute at Gerald R. Ford Museum” by Steven </a:t>
            </a:r>
            <a:r>
              <a:rPr lang="en-US" sz="1800" dirty="0" err="1" smtClean="0">
                <a:solidFill>
                  <a:srgbClr val="3C454F"/>
                </a:solidFill>
              </a:rPr>
              <a:t>Depolo</a:t>
            </a:r>
            <a:r>
              <a:rPr lang="en-US" sz="1800" dirty="0" smtClean="0">
                <a:solidFill>
                  <a:srgbClr val="3C454F"/>
                </a:solidFill>
              </a:rPr>
              <a:t> / CC By</a:t>
            </a:r>
            <a:r>
              <a:rPr lang="en-US" sz="1800" baseline="0" dirty="0" smtClean="0">
                <a:solidFill>
                  <a:srgbClr val="3C454F"/>
                </a:solidFill>
              </a:rPr>
              <a:t> </a:t>
            </a:r>
            <a:r>
              <a:rPr lang="en-US" baseline="0" dirty="0" smtClean="0"/>
              <a:t>- http://www.flickr.com/photos/stevendepolo/3245814719/sizes/l/, used under creative commons attribution license.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3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 Photo</a:t>
            </a:r>
            <a:r>
              <a:rPr lang="en-US" baseline="0" dirty="0" smtClean="0"/>
              <a:t> by dmscs / morgueFile - http://mrg.bz/2xfykU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1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DEMO: Show Portal and</a:t>
            </a:r>
            <a:r>
              <a:rPr lang="en-US" baseline="0" dirty="0" smtClean="0"/>
              <a:t> running a simple job.</a:t>
            </a:r>
          </a:p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3738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Image: Photo</a:t>
            </a:r>
            <a:r>
              <a:rPr lang="en-US" baseline="0" dirty="0" smtClean="0"/>
              <a:t> by bigal101/ morgueFile -</a:t>
            </a:r>
            <a:r>
              <a:rPr lang="en-US" dirty="0" smtClean="0"/>
              <a:t> http://mrg.bz/F7Ukmw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1A49-8522-435E-90D1-6D3B6646FEA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5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7074" y="4026604"/>
            <a:ext cx="14687378" cy="27784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Hello </a:t>
            </a:r>
            <a:r>
              <a:rPr lang="en-US" dirty="0" err="1" smtClean="0"/>
              <a:t>moto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1891" y="7345099"/>
            <a:ext cx="12097743" cy="33124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4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61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8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35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9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96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2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0036" y="1977636"/>
            <a:ext cx="10572814" cy="2778415"/>
          </a:xfrm>
        </p:spPr>
        <p:txBody>
          <a:bodyPr>
            <a:normAutofit/>
          </a:bodyPr>
          <a:lstStyle>
            <a:lvl1pPr algn="r">
              <a:defRPr sz="9000">
                <a:solidFill>
                  <a:schemeClr val="tx1"/>
                </a:solidFill>
                <a:latin typeface="Raleway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404345" y="4953744"/>
            <a:ext cx="6401901" cy="5943887"/>
          </a:xfrm>
        </p:spPr>
        <p:txBody>
          <a:bodyPr>
            <a:normAutofit/>
          </a:bodyPr>
          <a:lstStyle>
            <a:lvl1pPr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4"/>
          </p:nvPr>
        </p:nvSpPr>
        <p:spPr>
          <a:xfrm>
            <a:off x="1380537" y="4935740"/>
            <a:ext cx="7714765" cy="5961890"/>
          </a:xfrm>
        </p:spPr>
        <p:txBody>
          <a:bodyPr>
            <a:normAutofit/>
          </a:bodyPr>
          <a:lstStyle>
            <a:lvl1pPr>
              <a:defRPr sz="2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92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964" y="519079"/>
            <a:ext cx="15553597" cy="2160323"/>
          </a:xfrm>
          <a:prstGeom prst="rect">
            <a:avLst/>
          </a:prstGeom>
        </p:spPr>
        <p:txBody>
          <a:bodyPr vert="horz" lIns="137407" tIns="68703" rIns="137407" bIns="6870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964" y="3024454"/>
            <a:ext cx="15553597" cy="8554280"/>
          </a:xfrm>
          <a:prstGeom prst="rect">
            <a:avLst/>
          </a:prstGeom>
        </p:spPr>
        <p:txBody>
          <a:bodyPr vert="horz" lIns="137407" tIns="68703" rIns="137407" bIns="6870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8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iming>
    <p:tnLst>
      <p:par>
        <p:cTn id="1" dur="indefinite" restart="never" nodeType="tmRoot"/>
      </p:par>
    </p:tnLst>
  </p:timing>
  <p:txStyles>
    <p:titleStyle>
      <a:lvl1pPr algn="ctr" defTabSz="1374069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5276" indent="-515276" algn="l" defTabSz="1374069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6431" indent="-429397" algn="l" defTabSz="1374069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7586" indent="-343517" algn="l" defTabSz="137406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4621" indent="-343517" algn="l" defTabSz="1374069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1655" indent="-343517" algn="l" defTabSz="1374069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8689" indent="-343517" algn="l" defTabSz="1374069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65724" indent="-343517" algn="l" defTabSz="1374069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52758" indent="-343517" algn="l" defTabSz="1374069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39793" indent="-343517" algn="l" defTabSz="1374069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7034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4069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103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8138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35172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22207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9241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96276" algn="l" defTabSz="137406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WMF"/><Relationship Id="rId4" Type="http://schemas.openxmlformats.org/officeDocument/2006/relationships/image" Target="../media/image14.png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tx1"/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3321997" y="5669004"/>
            <a:ext cx="10795186" cy="1173815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25330" y="5584376"/>
            <a:ext cx="9318413" cy="133924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78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Azure Automation</a:t>
            </a:r>
            <a:endParaRPr lang="en-US" sz="78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9126" y="6742830"/>
            <a:ext cx="9782638" cy="554169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Presented by </a:t>
            </a:r>
            <a:r>
              <a:rPr lang="en-US" sz="27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Mike Wood</a:t>
            </a:r>
            <a:endParaRPr lang="en-US" sz="27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868196" y="7060545"/>
            <a:ext cx="20415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43140" y="7060545"/>
            <a:ext cx="20014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214997" y="10973497"/>
            <a:ext cx="3975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http://mvwood.com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9776" y="11528878"/>
            <a:ext cx="408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@mikewo on Twitter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25101" y="12099754"/>
            <a:ext cx="486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mwood@sentryone.com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611" y="9996407"/>
            <a:ext cx="2978914" cy="2978914"/>
          </a:xfrm>
          <a:prstGeom prst="rect">
            <a:avLst/>
          </a:prstGeom>
        </p:spPr>
      </p:pic>
      <p:pic>
        <p:nvPicPr>
          <p:cNvPr id="17" name="Picture 2" descr="C:\Users\Michael\AppData\Local\Temp\SNAGHTML12132f92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19" y="5780636"/>
            <a:ext cx="971022" cy="9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2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3453" y="1073712"/>
            <a:ext cx="15172860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rgbClr val="000000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DEFINITIONS</a:t>
            </a:r>
            <a:endParaRPr lang="en-US" sz="9900" dirty="0">
              <a:solidFill>
                <a:srgbClr val="000000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0038" y="1282979"/>
            <a:ext cx="1774923" cy="138542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>
                <a:solidFill>
                  <a:srgbClr val="84838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61" y="4608266"/>
            <a:ext cx="1744738" cy="17447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79863" y="6278044"/>
            <a:ext cx="2701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2A35"/>
                </a:solidFill>
                <a:latin typeface="Oswald" panose="02000503000000000000" pitchFamily="2" charset="0"/>
              </a:rPr>
              <a:t>Azure Subscription</a:t>
            </a:r>
          </a:p>
          <a:p>
            <a:pPr algn="ctr"/>
            <a:endParaRPr lang="en-US" sz="3600" dirty="0">
              <a:latin typeface="Oswald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00" y="5216363"/>
            <a:ext cx="1770547" cy="177054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59327" y="7208214"/>
            <a:ext cx="2771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Azure Automation Account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58" y="7510829"/>
            <a:ext cx="1149216" cy="11492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92" y="6450112"/>
            <a:ext cx="803542" cy="55311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57" y="7358508"/>
            <a:ext cx="1157273" cy="11572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724188" y="8515781"/>
            <a:ext cx="214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Runbooks</a:t>
            </a:r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57" y="4805615"/>
            <a:ext cx="980505" cy="9805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56585" y="5942300"/>
            <a:ext cx="193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Assets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69" y="7510829"/>
            <a:ext cx="1149216" cy="11492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7498069"/>
            <a:ext cx="1149216" cy="11492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205372" y="8518641"/>
            <a:ext cx="11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Job3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05371" y="7978877"/>
            <a:ext cx="109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Job2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91018" y="7446956"/>
            <a:ext cx="1123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Job1</a:t>
            </a:r>
          </a:p>
          <a:p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667" y="3445455"/>
            <a:ext cx="1255077" cy="12550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96" y="3496649"/>
            <a:ext cx="1066065" cy="10660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589952" y="5018970"/>
            <a:ext cx="94598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BEF2"/>
                </a:solidFill>
              </a:rPr>
              <a:t>$_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40" y="4824298"/>
            <a:ext cx="1076327" cy="99423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4534656" y="6679692"/>
            <a:ext cx="1516541" cy="31807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8614037" y="5683157"/>
            <a:ext cx="1437053" cy="542471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614037" y="6742397"/>
            <a:ext cx="3039277" cy="1060018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3315476" y="7802621"/>
            <a:ext cx="705139" cy="171992"/>
          </a:xfrm>
          <a:prstGeom prst="straightConnector1">
            <a:avLst/>
          </a:prstGeom>
          <a:ln w="28575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3344882" y="8270575"/>
            <a:ext cx="675733" cy="213334"/>
          </a:xfrm>
          <a:prstGeom prst="straightConnector1">
            <a:avLst/>
          </a:prstGeom>
          <a:ln w="28575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3333620" y="8128449"/>
            <a:ext cx="701346" cy="5084"/>
          </a:xfrm>
          <a:prstGeom prst="straightConnector1">
            <a:avLst/>
          </a:prstGeom>
          <a:ln w="28575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4011815" y="12608913"/>
            <a:ext cx="3315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 &amp; Azure Symbols by Microsoft</a:t>
            </a:r>
          </a:p>
        </p:txBody>
      </p:sp>
    </p:spTree>
    <p:extLst>
      <p:ext uri="{BB962C8B-B14F-4D97-AF65-F5344CB8AC3E}">
        <p14:creationId xmlns:p14="http://schemas.microsoft.com/office/powerpoint/2010/main" val="172558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31" grpId="0"/>
      <p:bldP spid="32" grpId="0"/>
      <p:bldP spid="33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3453" y="1073712"/>
            <a:ext cx="15172860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rgbClr val="000000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SECURITY</a:t>
            </a:r>
            <a:endParaRPr lang="en-US" sz="9900" dirty="0">
              <a:solidFill>
                <a:srgbClr val="000000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1017" y="1282979"/>
            <a:ext cx="1774923" cy="138542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>
                <a:solidFill>
                  <a:srgbClr val="84838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358665" y="12640445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Image: </a:t>
            </a:r>
            <a:r>
              <a:rPr lang="en-US" sz="1000" dirty="0"/>
              <a:t>“Untitled” by Ricardo Enriquez / </a:t>
            </a:r>
            <a:r>
              <a:rPr lang="en-US" sz="1000" dirty="0" err="1"/>
              <a:t>MorgueFile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" y="2554013"/>
            <a:ext cx="14411802" cy="9607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3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871803" y="4108325"/>
            <a:ext cx="3079275" cy="3072072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34714" y="2973899"/>
            <a:ext cx="5353454" cy="5340929"/>
          </a:xfrm>
          <a:prstGeom prst="ellipse">
            <a:avLst/>
          </a:prstGeom>
          <a:noFill/>
          <a:ln>
            <a:solidFill>
              <a:srgbClr val="84838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296201" y="2712641"/>
            <a:ext cx="1740991" cy="1736918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410952" y="5247671"/>
            <a:ext cx="647522" cy="560385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490279" y="2937388"/>
            <a:ext cx="913971" cy="897423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67996" y="2444071"/>
            <a:ext cx="3541271" cy="75430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en-US"/>
            </a:defPPr>
            <a:lvl1pPr>
              <a:defRPr sz="40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/>
              <a:t>Hourly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3192" y="5013967"/>
            <a:ext cx="1931521" cy="75430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en-US"/>
            </a:defPPr>
            <a:lvl1pPr>
              <a:defRPr sz="40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/>
              <a:t>Once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625936" y="6064853"/>
            <a:ext cx="3107630" cy="75430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40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Daily</a:t>
            </a:r>
            <a:endParaRPr lang="en-US" sz="40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88980" y="8170906"/>
            <a:ext cx="8251418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en-US" sz="9900" dirty="0" smtClean="0">
                <a:solidFill>
                  <a:srgbClr val="1AA26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SCHEDULE </a:t>
            </a:r>
          </a:p>
          <a:p>
            <a:pPr algn="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OPTIONS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603" y="4727724"/>
            <a:ext cx="1893775" cy="174933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740664" y="12708394"/>
            <a:ext cx="1500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</a:t>
            </a:r>
            <a:endParaRPr lang="en-US" sz="1000" dirty="0">
              <a:solidFill>
                <a:srgbClr val="222A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1229368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習</a:t>
            </a:r>
            <a:endParaRPr lang="en-US" sz="3200" dirty="0"/>
          </a:p>
        </p:txBody>
      </p:sp>
      <p:sp>
        <p:nvSpPr>
          <p:cNvPr id="14" name="Oval 13"/>
          <p:cNvSpPr/>
          <p:nvPr/>
        </p:nvSpPr>
        <p:spPr>
          <a:xfrm>
            <a:off x="10332602" y="5872467"/>
            <a:ext cx="1212021" cy="1209186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319637" y="7522301"/>
            <a:ext cx="1378661" cy="1259942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78259" y="8055781"/>
            <a:ext cx="2333493" cy="75430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en-US"/>
            </a:defPPr>
            <a:lvl1pPr>
              <a:defRPr sz="40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Weekly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088168" y="3085454"/>
            <a:ext cx="2333493" cy="75430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en-US"/>
            </a:defPPr>
            <a:lvl1pPr>
              <a:defRPr sz="40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Monthly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31" grpId="0"/>
      <p:bldP spid="33" grpId="0"/>
      <p:bldP spid="35" grpId="0"/>
      <p:bldP spid="14" grpId="0" animBg="1"/>
      <p:bldP spid="15" grpId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3453" y="1073712"/>
            <a:ext cx="15172860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rgbClr val="000000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EXECUTING JOBS</a:t>
            </a:r>
            <a:endParaRPr lang="en-US" sz="9900" dirty="0">
              <a:solidFill>
                <a:srgbClr val="000000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43028" y="1282979"/>
            <a:ext cx="1774923" cy="138542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>
                <a:solidFill>
                  <a:srgbClr val="84838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9" y="4379484"/>
            <a:ext cx="1763083" cy="17630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9" y="4405738"/>
            <a:ext cx="1949923" cy="19499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01" y="5342556"/>
            <a:ext cx="1330764" cy="133076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1" y="4127966"/>
            <a:ext cx="1734976" cy="17349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95" y="5532557"/>
            <a:ext cx="2687484" cy="268748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50" y="5427631"/>
            <a:ext cx="1209041" cy="120904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195757" y="6785052"/>
            <a:ext cx="2587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Automation Workers</a:t>
            </a:r>
          </a:p>
          <a:p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259294" y="6201308"/>
            <a:ext cx="1377936" cy="581452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405569">
            <a:off x="2835800" y="6433515"/>
            <a:ext cx="157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</a:t>
            </a: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70936" y="6007542"/>
            <a:ext cx="2441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Runbook</a:t>
            </a:r>
          </a:p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608731" y="6921377"/>
            <a:ext cx="3480658" cy="554244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19" y="3050412"/>
            <a:ext cx="1298996" cy="129899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922818" y="4476940"/>
            <a:ext cx="2166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 Data History</a:t>
            </a:r>
          </a:p>
          <a:p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10723612" y="5532557"/>
            <a:ext cx="1267007" cy="1161328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011815" y="12608913"/>
            <a:ext cx="3315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 &amp; Azure Symbols by Microsoft</a:t>
            </a:r>
          </a:p>
        </p:txBody>
      </p:sp>
    </p:spTree>
    <p:extLst>
      <p:ext uri="{BB962C8B-B14F-4D97-AF65-F5344CB8AC3E}">
        <p14:creationId xmlns:p14="http://schemas.microsoft.com/office/powerpoint/2010/main" val="15945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154E-6 1.24923E-6 L -0.14119 0.172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4" y="863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5E-6 -1.10227E-6 L -0.13944 0.1675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2" y="8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3453" y="1073712"/>
            <a:ext cx="15172860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rgbClr val="000000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HIGH AVAILABILITY</a:t>
            </a:r>
            <a:endParaRPr lang="en-US" sz="9900" dirty="0">
              <a:solidFill>
                <a:srgbClr val="000000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37637" y="1282979"/>
            <a:ext cx="1774923" cy="138542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>
                <a:solidFill>
                  <a:srgbClr val="84838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11815" y="12608913"/>
            <a:ext cx="3315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 &amp; Azure Symbols by Microsoft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9" y="4379484"/>
            <a:ext cx="1763083" cy="17630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9" y="4405738"/>
            <a:ext cx="1949923" cy="19499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01" y="5342556"/>
            <a:ext cx="1330764" cy="133076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1" y="4127966"/>
            <a:ext cx="1734976" cy="17349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95" y="5532557"/>
            <a:ext cx="2687484" cy="268748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50" y="5427631"/>
            <a:ext cx="1209041" cy="120904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195757" y="6785052"/>
            <a:ext cx="2587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Automation Workers</a:t>
            </a:r>
          </a:p>
          <a:p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259294" y="6201308"/>
            <a:ext cx="1377936" cy="581452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405569">
            <a:off x="2835800" y="6433515"/>
            <a:ext cx="157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Job</a:t>
            </a: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70936" y="6007542"/>
            <a:ext cx="2441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222A35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Runbook</a:t>
            </a:r>
          </a:p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608731" y="6921377"/>
            <a:ext cx="3480658" cy="554244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841" y="6593627"/>
            <a:ext cx="1949923" cy="19499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922" y="7615520"/>
            <a:ext cx="1209041" cy="120904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7568246" y="7061276"/>
            <a:ext cx="3925289" cy="2965040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11273940" y="6525519"/>
            <a:ext cx="1913473" cy="2040104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154E-6 1.24923E-6 L -0.15644 0.3701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185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5E-6 -1.10227E-6 L -0.16443 0.382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2" y="191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88983" y="3333927"/>
            <a:ext cx="3972473" cy="3963180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91919" y="6272283"/>
            <a:ext cx="3972473" cy="3963180"/>
          </a:xfrm>
          <a:prstGeom prst="ellipse">
            <a:avLst/>
          </a:prstGeom>
          <a:solidFill>
            <a:srgbClr val="0C8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707012" y="3301707"/>
            <a:ext cx="3972473" cy="3963180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754315" y="5085055"/>
            <a:ext cx="1093164" cy="1090607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708443" y="6760639"/>
            <a:ext cx="2419639" cy="2413981"/>
          </a:xfrm>
          <a:prstGeom prst="ellipse">
            <a:avLst/>
          </a:prstGeom>
          <a:solidFill>
            <a:srgbClr val="0C8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814411" y="8835151"/>
            <a:ext cx="1077508" cy="1074986"/>
          </a:xfrm>
          <a:prstGeom prst="ellipse">
            <a:avLst/>
          </a:prstGeom>
          <a:solidFill>
            <a:srgbClr val="0C8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020344" y="7226272"/>
            <a:ext cx="2088377" cy="2083490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273243" y="2548001"/>
            <a:ext cx="1209820" cy="1206990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6414" y="118163"/>
            <a:ext cx="8371565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SUSPENSION &amp; RESUMING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2177" y="8041077"/>
            <a:ext cx="2624704" cy="60035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HA</a:t>
            </a:r>
            <a:endParaRPr lang="en-US" sz="3000" dirty="0">
              <a:solidFill>
                <a:schemeClr val="bg1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7188" y="7778940"/>
            <a:ext cx="2624704" cy="60035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SCRIPT</a:t>
            </a:r>
            <a:endParaRPr lang="en-US" sz="3000" dirty="0">
              <a:solidFill>
                <a:schemeClr val="bg1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2864" y="5154056"/>
            <a:ext cx="2624704" cy="69271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MANUAL</a:t>
            </a:r>
            <a:endParaRPr lang="en-US" sz="3600" dirty="0">
              <a:solidFill>
                <a:schemeClr val="bg1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9971" y="5047743"/>
            <a:ext cx="2867848" cy="69271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EXCEPTION</a:t>
            </a:r>
            <a:endParaRPr lang="en-US" sz="3600" dirty="0">
              <a:solidFill>
                <a:schemeClr val="bg1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2789" y="7715179"/>
            <a:ext cx="2910727" cy="1246743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LONG RUNNING</a:t>
            </a:r>
            <a:endParaRPr lang="en-US" sz="3600" dirty="0">
              <a:solidFill>
                <a:schemeClr val="bg1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57187" y="348318"/>
            <a:ext cx="2683047" cy="138542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>
                <a:solidFill>
                  <a:srgbClr val="1AA261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4" y="2404154"/>
            <a:ext cx="2285714" cy="22857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0" y="1229368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習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15740664" y="12651244"/>
            <a:ext cx="1500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</a:t>
            </a:r>
            <a:endParaRPr lang="en-US" sz="1000" dirty="0">
              <a:solidFill>
                <a:srgbClr val="222A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4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39" b="26666"/>
          <a:stretch/>
        </p:blipFill>
        <p:spPr>
          <a:xfrm>
            <a:off x="0" y="-1"/>
            <a:ext cx="18301670" cy="12984797"/>
          </a:xfrm>
          <a:prstGeom prst="rect">
            <a:avLst/>
          </a:prstGeom>
        </p:spPr>
      </p:pic>
      <p:sp>
        <p:nvSpPr>
          <p:cNvPr id="3" name="Pie 2"/>
          <p:cNvSpPr/>
          <p:nvPr/>
        </p:nvSpPr>
        <p:spPr>
          <a:xfrm>
            <a:off x="4004458" y="8260508"/>
            <a:ext cx="9470735" cy="9448579"/>
          </a:xfrm>
          <a:prstGeom prst="pie">
            <a:avLst>
              <a:gd name="adj1" fmla="val 10797891"/>
              <a:gd name="adj2" fmla="val 2509"/>
            </a:avLst>
          </a:prstGeom>
          <a:solidFill>
            <a:srgbClr val="03786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4458" y="10323270"/>
            <a:ext cx="9470735" cy="115441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SCENARIOS</a:t>
            </a:r>
            <a:endParaRPr lang="en-US" sz="66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40664" y="12651244"/>
            <a:ext cx="1500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377222" y="5932679"/>
            <a:ext cx="7414227" cy="1662864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629099" y="12561828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Office Clip Art</a:t>
            </a:r>
          </a:p>
          <a:p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10" y="532523"/>
            <a:ext cx="7680985" cy="11549675"/>
          </a:xfrm>
          <a:prstGeom prst="parallelogram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22533" y="4339811"/>
            <a:ext cx="7123603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Run</a:t>
            </a:r>
          </a:p>
          <a:p>
            <a:pPr algn="ctr"/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Hybrid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205772" y="5932679"/>
            <a:ext cx="7414227" cy="1662864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72" y="6029057"/>
            <a:ext cx="7123603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PATCHING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90" y="2861798"/>
            <a:ext cx="10499185" cy="6999456"/>
          </a:xfrm>
          <a:prstGeom prst="parallelogram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573732" y="12715717"/>
            <a:ext cx="2707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by GaborfromHungary / morgueFile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18328" y="2931603"/>
            <a:ext cx="10581402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DATA </a:t>
            </a:r>
          </a:p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MAINT?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789100" y="5932679"/>
            <a:ext cx="7414227" cy="1662864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100" y="4447907"/>
            <a:ext cx="7123603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SCALE TO</a:t>
            </a:r>
          </a:p>
          <a:p>
            <a:pPr algn="ctr"/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ZERO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84582" y="12676222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by Click/ morgueFile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5" y="2866202"/>
            <a:ext cx="9759596" cy="6506397"/>
          </a:xfrm>
          <a:prstGeom prst="parallelogram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161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691562" y="6216152"/>
            <a:ext cx="8000112" cy="1662864"/>
          </a:xfrm>
          <a:prstGeom prst="parallelogram">
            <a:avLst>
              <a:gd name="adj" fmla="val 39129"/>
            </a:avLst>
          </a:prstGeom>
          <a:solidFill>
            <a:srgbClr val="2CB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95398" y="2577171"/>
            <a:ext cx="1334667" cy="1331545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18448" y="4913384"/>
            <a:ext cx="1334667" cy="1331545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95398" y="7189632"/>
            <a:ext cx="1334667" cy="1331545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24621" y="2032104"/>
            <a:ext cx="734884" cy="2008862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100" dirty="0">
                <a:solidFill>
                  <a:srgbClr val="54BE6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59507" y="2814174"/>
            <a:ext cx="2452751" cy="748017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rgbClr val="848388"/>
                </a:solidFill>
                <a:latin typeface="Oswald" pitchFamily="2" charset="0"/>
                <a:ea typeface="Open Sans" pitchFamily="34" charset="0"/>
                <a:cs typeface="Open Sans" pitchFamily="34" charset="0"/>
              </a:rPr>
              <a:t>CHEF</a:t>
            </a:r>
            <a:endParaRPr lang="en-US" sz="3000" dirty="0">
              <a:solidFill>
                <a:srgbClr val="848388"/>
              </a:solidFill>
              <a:latin typeface="Oswald" pitchFamily="2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24621" y="4384914"/>
            <a:ext cx="734884" cy="2008862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100" dirty="0">
                <a:solidFill>
                  <a:srgbClr val="54BE6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9507" y="5166982"/>
            <a:ext cx="2452751" cy="748017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rgbClr val="848388"/>
                </a:solidFill>
                <a:latin typeface="Oswald" pitchFamily="2" charset="0"/>
                <a:ea typeface="Open Sans" pitchFamily="34" charset="0"/>
                <a:cs typeface="Open Sans" pitchFamily="34" charset="0"/>
              </a:rPr>
              <a:t>PUPPET</a:t>
            </a:r>
            <a:endParaRPr lang="en-US" sz="3000" dirty="0">
              <a:solidFill>
                <a:srgbClr val="848388"/>
              </a:solidFill>
              <a:latin typeface="Oswald" pitchFamily="2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24621" y="6717634"/>
            <a:ext cx="734884" cy="2008862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100" dirty="0">
                <a:solidFill>
                  <a:srgbClr val="54BE6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59507" y="7499704"/>
            <a:ext cx="3239126" cy="831245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rgbClr val="848388"/>
                </a:solidFill>
                <a:latin typeface="Oswald" pitchFamily="2" charset="0"/>
                <a:ea typeface="Open Sans" pitchFamily="34" charset="0"/>
                <a:cs typeface="Open Sans" pitchFamily="34" charset="0"/>
              </a:rPr>
              <a:t>POWERSHELL DSC</a:t>
            </a:r>
            <a:endParaRPr lang="en-US" sz="3000" dirty="0">
              <a:solidFill>
                <a:srgbClr val="848388"/>
              </a:solidFill>
              <a:latin typeface="Oswald" pitchFamily="2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23490" y="4652061"/>
            <a:ext cx="8975799" cy="318573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automation vs</a:t>
            </a:r>
            <a:b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</a:br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Automation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98" y="2705687"/>
            <a:ext cx="1547708" cy="15286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95396" y="9317033"/>
            <a:ext cx="1334667" cy="1331545"/>
          </a:xfrm>
          <a:prstGeom prst="ellipse">
            <a:avLst/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524619" y="8845035"/>
            <a:ext cx="734884" cy="2008862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100" dirty="0">
                <a:solidFill>
                  <a:srgbClr val="54BE6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}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9504" y="9627105"/>
            <a:ext cx="4923603" cy="831245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rgbClr val="848388"/>
                </a:solidFill>
                <a:latin typeface="Oswald" pitchFamily="2" charset="0"/>
                <a:ea typeface="Open Sans" pitchFamily="34" charset="0"/>
                <a:cs typeface="Open Sans" pitchFamily="34" charset="0"/>
              </a:rPr>
              <a:t>AZURE RESOURCE MANAGER</a:t>
            </a:r>
            <a:endParaRPr lang="en-US" sz="3000" dirty="0">
              <a:solidFill>
                <a:srgbClr val="848388"/>
              </a:solidFill>
              <a:latin typeface="Oswald" pitchFamily="2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026" name="Picture 2" descr="C:\Users\Michael\AppData\Local\Temp\SNAGHTMLa3d2ba7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63" y="5046186"/>
            <a:ext cx="1027178" cy="10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86" y="7461683"/>
            <a:ext cx="822771" cy="8227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63" y="9465880"/>
            <a:ext cx="992470" cy="99247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371838" y="12570813"/>
            <a:ext cx="5836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22A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Images: Azure Symbols by Microsoft, Chef and Puppet Logos property of Chef and Puppet Labs</a:t>
            </a:r>
            <a:endParaRPr lang="en-US" sz="1000" dirty="0">
              <a:solidFill>
                <a:srgbClr val="222A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377222" y="5932679"/>
            <a:ext cx="7414227" cy="1662864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72" y="6029057"/>
            <a:ext cx="7123603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REACT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782" y="12676222"/>
            <a:ext cx="3236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““Mission Control Center”  by NASA / Public Domain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06366" y="4335288"/>
            <a:ext cx="10581402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MONITOR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23" y="2931603"/>
            <a:ext cx="10494916" cy="6999456"/>
          </a:xfrm>
          <a:prstGeom prst="parallelogram">
            <a:avLst/>
          </a:prstGeom>
          <a:noFill/>
          <a:extLst/>
        </p:spPr>
      </p:pic>
      <p:sp>
        <p:nvSpPr>
          <p:cNvPr id="10" name="Rectangle 9"/>
          <p:cNvSpPr/>
          <p:nvPr/>
        </p:nvSpPr>
        <p:spPr>
          <a:xfrm>
            <a:off x="925498" y="7658597"/>
            <a:ext cx="5322750" cy="798672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Azure Alerts &amp; </a:t>
            </a:r>
            <a:r>
              <a:rPr lang="en-US" sz="3200" dirty="0" err="1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Webhooks</a:t>
            </a:r>
            <a:endParaRPr lang="en-US" sz="32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124968" y="5932679"/>
            <a:ext cx="7820847" cy="1662864"/>
          </a:xfrm>
          <a:prstGeom prst="parallelogram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334" y="6029057"/>
            <a:ext cx="7123603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RECOVERY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43305" y="4335288"/>
            <a:ext cx="10581402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DISASTER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9027" y="12676222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“Ferry Signage” by Stuart Whitmore/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Morguefile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67" y="2562125"/>
            <a:ext cx="10828958" cy="8596105"/>
          </a:xfrm>
          <a:prstGeom prst="parallelogram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3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282584" cy="12961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Pie 2"/>
          <p:cNvSpPr/>
          <p:nvPr/>
        </p:nvSpPr>
        <p:spPr>
          <a:xfrm>
            <a:off x="4004458" y="8260508"/>
            <a:ext cx="9470735" cy="9448579"/>
          </a:xfrm>
          <a:prstGeom prst="pie">
            <a:avLst>
              <a:gd name="adj1" fmla="val 10797891"/>
              <a:gd name="adj2" fmla="val 2509"/>
            </a:avLst>
          </a:prstGeom>
          <a:solidFill>
            <a:srgbClr val="03786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4458" y="10323270"/>
            <a:ext cx="9470735" cy="115441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WRAPPING UP</a:t>
            </a:r>
            <a:endParaRPr lang="en-US" sz="66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86693" y="12715717"/>
            <a:ext cx="2194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“Finish Line” by jayneandd / CC By</a:t>
            </a:r>
          </a:p>
        </p:txBody>
      </p:sp>
    </p:spTree>
    <p:extLst>
      <p:ext uri="{BB962C8B-B14F-4D97-AF65-F5344CB8AC3E}">
        <p14:creationId xmlns:p14="http://schemas.microsoft.com/office/powerpoint/2010/main" val="37378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7209673" y="2546655"/>
            <a:ext cx="9031190" cy="1662864"/>
          </a:xfrm>
          <a:prstGeom prst="parallelogram">
            <a:avLst>
              <a:gd name="adj" fmla="val 39129"/>
            </a:avLst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9446" y="2547012"/>
            <a:ext cx="8251418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Automate!!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09673" y="4438345"/>
            <a:ext cx="9758855" cy="2908737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r>
              <a:rPr lang="en-US" sz="60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Humans Don’t Scale Well</a:t>
            </a:r>
          </a:p>
          <a:p>
            <a:r>
              <a:rPr lang="en-US" sz="60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Consistency Matters</a:t>
            </a:r>
          </a:p>
          <a:p>
            <a:r>
              <a:rPr lang="en-US" sz="60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 Prepared</a:t>
            </a:r>
            <a:endParaRPr lang="en-US" sz="60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070" y="11105452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</a:t>
            </a:r>
            <a:r>
              <a:rPr lang="en-US" sz="1000" dirty="0" smtClean="0"/>
              <a:t>by </a:t>
            </a:r>
            <a:r>
              <a:rPr lang="en-US" sz="1000" dirty="0" err="1" smtClean="0"/>
              <a:t>mantasmagorical</a:t>
            </a:r>
            <a:r>
              <a:rPr lang="en-US" sz="1000" dirty="0"/>
              <a:t>/ </a:t>
            </a:r>
            <a:r>
              <a:rPr lang="en-US" sz="1000" dirty="0" err="1"/>
              <a:t>morgueFile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3" y="2546655"/>
            <a:ext cx="6259303" cy="8345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2819400" y="2779032"/>
            <a:ext cx="7658100" cy="1716767"/>
          </a:xfrm>
          <a:prstGeom prst="parallelogram">
            <a:avLst>
              <a:gd name="adj" fmla="val 39129"/>
            </a:avLst>
          </a:prstGeom>
          <a:solidFill>
            <a:srgbClr val="1A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1745" y="2912628"/>
            <a:ext cx="9019746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latin typeface="Raleway" pitchFamily="34" charset="0"/>
                <a:ea typeface="Droid Sans" pitchFamily="34" charset="0"/>
                <a:cs typeface="Droid Sans" pitchFamily="34" charset="0"/>
              </a:rPr>
              <a:t>BE  </a:t>
            </a:r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CAUTIOUS</a:t>
            </a:r>
            <a:endParaRPr lang="en-US" sz="9900" dirty="0"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1744" y="4629395"/>
            <a:ext cx="9625755" cy="1385243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8100" dirty="0" smtClean="0">
                <a:solidFill>
                  <a:srgbClr val="54BE6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//////////////////////</a:t>
            </a:r>
            <a:endParaRPr lang="en-US" sz="8100" dirty="0">
              <a:solidFill>
                <a:srgbClr val="54BE68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/>
          <a:stretch/>
        </p:blipFill>
        <p:spPr>
          <a:xfrm>
            <a:off x="10477499" y="3637415"/>
            <a:ext cx="6124575" cy="684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5685353" y="12561549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by taliesin/ morgueFile</a:t>
            </a:r>
          </a:p>
        </p:txBody>
      </p:sp>
    </p:spTree>
    <p:extLst>
      <p:ext uri="{BB962C8B-B14F-4D97-AF65-F5344CB8AC3E}">
        <p14:creationId xmlns:p14="http://schemas.microsoft.com/office/powerpoint/2010/main" val="38672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96389" y="3176429"/>
            <a:ext cx="8842350" cy="1662507"/>
            <a:chOff x="484359" y="411830"/>
            <a:chExt cx="9515978" cy="1662507"/>
          </a:xfrm>
        </p:grpSpPr>
        <p:sp>
          <p:nvSpPr>
            <p:cNvPr id="3" name="Parallelogram 2"/>
            <p:cNvSpPr/>
            <p:nvPr/>
          </p:nvSpPr>
          <p:spPr>
            <a:xfrm>
              <a:off x="484359" y="600563"/>
              <a:ext cx="8269705" cy="1253020"/>
            </a:xfrm>
            <a:prstGeom prst="parallelogram">
              <a:avLst>
                <a:gd name="adj" fmla="val 39129"/>
              </a:avLst>
            </a:prstGeom>
            <a:solidFill>
              <a:srgbClr val="037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407" tIns="68703" rIns="137407" bIns="68703" rtlCol="0" anchor="ctr"/>
            <a:lstStyle/>
            <a:p>
              <a:pPr algn="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0591" y="411830"/>
              <a:ext cx="9019746" cy="1662507"/>
            </a:xfrm>
            <a:prstGeom prst="rect">
              <a:avLst/>
            </a:prstGeom>
            <a:noFill/>
          </p:spPr>
          <p:txBody>
            <a:bodyPr wrap="square" lIns="137407" tIns="68703" rIns="137407" bIns="68703" rtlCol="0">
              <a:spAutoFit/>
            </a:bodyPr>
            <a:lstStyle/>
            <a:p>
              <a:r>
                <a:rPr lang="en-US" sz="9900" dirty="0" smtClean="0">
                  <a:solidFill>
                    <a:schemeClr val="bg1"/>
                  </a:solidFill>
                  <a:latin typeface="Raleway" pitchFamily="34" charset="0"/>
                  <a:ea typeface="Droid Sans" pitchFamily="34" charset="0"/>
                  <a:cs typeface="Droid Sans" pitchFamily="34" charset="0"/>
                </a:rPr>
                <a:t>Thank You</a:t>
              </a:r>
              <a:endParaRPr lang="en-US" sz="9900" dirty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46388" y="7419225"/>
            <a:ext cx="5831899" cy="260096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4000" dirty="0" smtClean="0">
                <a:latin typeface="Oswald" pitchFamily="2" charset="0"/>
                <a:ea typeface="Open Sans" pitchFamily="34" charset="0"/>
                <a:cs typeface="Open Sans" pitchFamily="34" charset="0"/>
              </a:rPr>
              <a:t>mwood@sentryone.com</a:t>
            </a:r>
            <a:endParaRPr lang="en-US" sz="4000" dirty="0">
              <a:latin typeface="Oswald" pitchFamily="2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4000" dirty="0" smtClean="0">
                <a:latin typeface="Oswald" pitchFamily="2" charset="0"/>
                <a:ea typeface="Open Sans" pitchFamily="34" charset="0"/>
                <a:cs typeface="Open Sans" pitchFamily="34" charset="0"/>
              </a:rPr>
              <a:t>mvwood.com</a:t>
            </a:r>
            <a:br>
              <a:rPr lang="en-US" sz="4000" dirty="0" smtClean="0">
                <a:latin typeface="Oswald" pitchFamily="2" charset="0"/>
                <a:ea typeface="Open Sans" pitchFamily="34" charset="0"/>
                <a:cs typeface="Open Sans" pitchFamily="34" charset="0"/>
              </a:rPr>
            </a:br>
            <a:r>
              <a:rPr lang="en-US" sz="4000" dirty="0" smtClean="0">
                <a:latin typeface="Oswald" pitchFamily="2" charset="0"/>
                <a:ea typeface="Open Sans" pitchFamily="34" charset="0"/>
                <a:cs typeface="Open Sans" pitchFamily="34" charset="0"/>
              </a:rPr>
              <a:t>@mikewo</a:t>
            </a:r>
            <a:br>
              <a:rPr lang="en-US" sz="4000" dirty="0" smtClean="0">
                <a:latin typeface="Oswald" pitchFamily="2" charset="0"/>
                <a:ea typeface="Open Sans" pitchFamily="34" charset="0"/>
                <a:cs typeface="Open Sans" pitchFamily="34" charset="0"/>
              </a:rPr>
            </a:br>
            <a:endParaRPr lang="en-US" sz="4000" dirty="0">
              <a:latin typeface="Oswald" pitchFamily="2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47843" y="6390791"/>
            <a:ext cx="4228989" cy="945637"/>
            <a:chOff x="2075816" y="5159868"/>
            <a:chExt cx="4352570" cy="945637"/>
          </a:xfrm>
        </p:grpSpPr>
        <p:sp>
          <p:nvSpPr>
            <p:cNvPr id="8" name="Parallelogram 7"/>
            <p:cNvSpPr/>
            <p:nvPr/>
          </p:nvSpPr>
          <p:spPr>
            <a:xfrm>
              <a:off x="2075816" y="5159868"/>
              <a:ext cx="4352570" cy="945637"/>
            </a:xfrm>
            <a:prstGeom prst="parallelogram">
              <a:avLst>
                <a:gd name="adj" fmla="val 39129"/>
              </a:avLst>
            </a:prstGeom>
            <a:solidFill>
              <a:srgbClr val="54BE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407" tIns="68703" rIns="137407" bIns="68703" rtlCol="0" anchor="ctr"/>
            <a:lstStyle/>
            <a:p>
              <a:pPr algn="r"/>
              <a:endParaRPr lang="en-US" sz="4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75816" y="5242665"/>
              <a:ext cx="4352570" cy="798672"/>
            </a:xfrm>
            <a:prstGeom prst="rect">
              <a:avLst/>
            </a:prstGeom>
          </p:spPr>
          <p:txBody>
            <a:bodyPr wrap="square" lIns="137407" tIns="68703" rIns="137407" bIns="6870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b="1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Mike Wood</a:t>
              </a:r>
              <a:endParaRPr lang="en-US" sz="32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7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" b="-319"/>
          <a:stretch/>
        </p:blipFill>
        <p:spPr>
          <a:xfrm>
            <a:off x="-1" y="0"/>
            <a:ext cx="17281526" cy="13085380"/>
          </a:xfrm>
          <a:prstGeom prst="rect">
            <a:avLst/>
          </a:prstGeom>
          <a:effectLst/>
        </p:spPr>
      </p:pic>
      <p:sp>
        <p:nvSpPr>
          <p:cNvPr id="3" name="Pie 2"/>
          <p:cNvSpPr/>
          <p:nvPr/>
        </p:nvSpPr>
        <p:spPr>
          <a:xfrm>
            <a:off x="4004458" y="8260508"/>
            <a:ext cx="9470735" cy="9448579"/>
          </a:xfrm>
          <a:prstGeom prst="pie">
            <a:avLst>
              <a:gd name="adj1" fmla="val 10797891"/>
              <a:gd name="adj2" fmla="val 2509"/>
            </a:avLst>
          </a:prstGeom>
          <a:solidFill>
            <a:srgbClr val="03786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4458" y="10595986"/>
            <a:ext cx="9470735" cy="1154411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Why Automation?</a:t>
            </a:r>
            <a:endParaRPr lang="en-US" sz="66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35150" y="12687300"/>
            <a:ext cx="274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“Thinking RFID” by Jacob Bøtter / CC By</a:t>
            </a:r>
          </a:p>
        </p:txBody>
      </p:sp>
    </p:spTree>
    <p:extLst>
      <p:ext uri="{BB962C8B-B14F-4D97-AF65-F5344CB8AC3E}">
        <p14:creationId xmlns:p14="http://schemas.microsoft.com/office/powerpoint/2010/main" val="10984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r="20593"/>
          <a:stretch/>
        </p:blipFill>
        <p:spPr>
          <a:xfrm>
            <a:off x="4472807" y="4436028"/>
            <a:ext cx="7892379" cy="5934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Parallelogram 1"/>
          <p:cNvSpPr/>
          <p:nvPr/>
        </p:nvSpPr>
        <p:spPr>
          <a:xfrm>
            <a:off x="4629149" y="1711443"/>
            <a:ext cx="7736037" cy="1662864"/>
          </a:xfrm>
          <a:prstGeom prst="parallelogram">
            <a:avLst>
              <a:gd name="adj" fmla="val 39129"/>
            </a:avLst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6151" y="1711443"/>
            <a:ext cx="6120692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Humans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0157" y="3373950"/>
            <a:ext cx="6616686" cy="1062078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r>
              <a:rPr lang="en-US" sz="60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Do Not Scale Well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40347" y="10402028"/>
            <a:ext cx="2566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by Ondrej Balas /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025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81525" cy="12961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06550" y="12611099"/>
            <a:ext cx="297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Untitled by GaborfromHungary / MorgueFile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9876" y="6535795"/>
            <a:ext cx="15172860" cy="2170073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aleway" pitchFamily="34" charset="0"/>
              </a:rPr>
              <a:t>“It’s really hard to share a bunch of mouse clicks as repeatable process. 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876" y="9034050"/>
            <a:ext cx="9504479" cy="600413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3000" dirty="0">
                <a:solidFill>
                  <a:srgbClr val="54BE6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- </a:t>
            </a:r>
            <a:r>
              <a:rPr lang="en-US" sz="3000" dirty="0" smtClean="0">
                <a:solidFill>
                  <a:srgbClr val="54BE6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Jeffrey Snover, Arrested DevOps Podcast, Feb 12</a:t>
            </a:r>
            <a:r>
              <a:rPr lang="en-US" sz="3000" baseline="30000" dirty="0" smtClean="0">
                <a:solidFill>
                  <a:srgbClr val="54BE6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th</a:t>
            </a:r>
            <a:r>
              <a:rPr lang="en-US" sz="3000" dirty="0" smtClean="0">
                <a:solidFill>
                  <a:srgbClr val="54BE68"/>
                </a:solidFill>
                <a:latin typeface="Oswald" pitchFamily="2" charset="0"/>
                <a:ea typeface="Droid Sans" pitchFamily="34" charset="0"/>
                <a:cs typeface="Droid Sans" pitchFamily="34" charset="0"/>
              </a:rPr>
              <a:t>, 2015</a:t>
            </a:r>
            <a:endParaRPr lang="en-US" sz="3000" dirty="0">
              <a:solidFill>
                <a:srgbClr val="54BE68"/>
              </a:solidFill>
              <a:latin typeface="Oswald" pitchFamily="2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53472" y="244188"/>
            <a:ext cx="81692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Consistency Matters</a:t>
            </a:r>
          </a:p>
        </p:txBody>
      </p:sp>
    </p:spTree>
    <p:extLst>
      <p:ext uri="{BB962C8B-B14F-4D97-AF65-F5344CB8AC3E}">
        <p14:creationId xmlns:p14="http://schemas.microsoft.com/office/powerpoint/2010/main" val="291981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/>
          <a:stretch/>
        </p:blipFill>
        <p:spPr>
          <a:xfrm>
            <a:off x="5058104" y="5182641"/>
            <a:ext cx="6758822" cy="505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50109" y="10363172"/>
            <a:ext cx="6511627" cy="27724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en-US"/>
            </a:defPPr>
            <a:lvl1pPr>
              <a:defRPr sz="990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“Boy Scout Flag Salute at Gerald R. Ford Museum” by Steven Depolo / CC By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3630900" y="3259248"/>
            <a:ext cx="9943209" cy="1662864"/>
          </a:xfrm>
          <a:prstGeom prst="parallelogram">
            <a:avLst>
              <a:gd name="adj" fmla="val 39129"/>
            </a:avLst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0673" y="3259605"/>
            <a:ext cx="7744540" cy="166224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Be Prepared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7209673" y="2546655"/>
            <a:ext cx="9031190" cy="1662864"/>
          </a:xfrm>
          <a:prstGeom prst="parallelogram">
            <a:avLst>
              <a:gd name="adj" fmla="val 39129"/>
            </a:avLst>
          </a:prstGeom>
          <a:solidFill>
            <a:srgbClr val="0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9446" y="2547012"/>
            <a:ext cx="8251418" cy="1662507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sz="99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Tony Carter</a:t>
            </a:r>
            <a:endParaRPr lang="en-US" sz="99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20068" y="4438344"/>
            <a:ext cx="7010399" cy="1985407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r"/>
            <a:r>
              <a:rPr lang="en-US" sz="60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“ The GUI makes you weak. “</a:t>
            </a:r>
            <a:endParaRPr lang="en-US" sz="60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" y="2546655"/>
            <a:ext cx="6114145" cy="917121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121885" y="11717873"/>
            <a:ext cx="1754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by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dmscs</a:t>
            </a:r>
            <a:r>
              <a:rPr lang="en-US" sz="1000" dirty="0"/>
              <a:t> / morgueFile</a:t>
            </a:r>
          </a:p>
        </p:txBody>
      </p:sp>
    </p:spTree>
    <p:extLst>
      <p:ext uri="{BB962C8B-B14F-4D97-AF65-F5344CB8AC3E}">
        <p14:creationId xmlns:p14="http://schemas.microsoft.com/office/powerpoint/2010/main" val="31290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24424" r="-772" b="-29"/>
          <a:stretch/>
        </p:blipFill>
        <p:spPr>
          <a:xfrm>
            <a:off x="-20079" y="0"/>
            <a:ext cx="17430332" cy="12961938"/>
          </a:xfrm>
          <a:prstGeom prst="rect">
            <a:avLst/>
          </a:prstGeom>
        </p:spPr>
      </p:pic>
      <p:sp>
        <p:nvSpPr>
          <p:cNvPr id="3" name="Pie 2"/>
          <p:cNvSpPr/>
          <p:nvPr/>
        </p:nvSpPr>
        <p:spPr>
          <a:xfrm>
            <a:off x="4004458" y="8260508"/>
            <a:ext cx="9470735" cy="9448579"/>
          </a:xfrm>
          <a:prstGeom prst="pie">
            <a:avLst>
              <a:gd name="adj1" fmla="val 10797891"/>
              <a:gd name="adj2" fmla="val 2509"/>
            </a:avLst>
          </a:prstGeom>
          <a:solidFill>
            <a:srgbClr val="03786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4458" y="9697630"/>
            <a:ext cx="9470735" cy="2170073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AZURE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AUTOMATION</a:t>
            </a:r>
            <a:endParaRPr lang="en-US" sz="66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37349" y="11077940"/>
            <a:ext cx="1544431" cy="1540816"/>
          </a:xfrm>
          <a:prstGeom prst="ellipse">
            <a:avLst/>
          </a:prstGeom>
          <a:solidFill>
            <a:srgbClr val="54B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C:\Users\Michael\AppData\Local\Temp\SNAGHTML12132f92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87" y="11367251"/>
            <a:ext cx="971022" cy="9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60403" y="12693153"/>
            <a:ext cx="2005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by bigal101/ morgueFile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98" y="1232944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習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10876547" y="503112"/>
            <a:ext cx="6081942" cy="1364224"/>
          </a:xfrm>
          <a:prstGeom prst="parallelogram">
            <a:avLst>
              <a:gd name="adj" fmla="val 25519"/>
            </a:avLst>
          </a:prstGeom>
          <a:solidFill>
            <a:srgbClr val="2CB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407" tIns="68703" rIns="137407" bIns="68703" rtlCol="0" anchor="ctr"/>
          <a:lstStyle/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5026" y="547789"/>
            <a:ext cx="7261714" cy="260096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en-US" sz="8000" dirty="0" smtClean="0">
                <a:solidFill>
                  <a:schemeClr val="bg1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Azure </a:t>
            </a:r>
            <a:endParaRPr lang="en-US" sz="8000" dirty="0">
              <a:solidFill>
                <a:schemeClr val="bg1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  <a:p>
            <a:pPr algn="r"/>
            <a:r>
              <a:rPr lang="en-US" sz="8000" dirty="0" smtClean="0">
                <a:solidFill>
                  <a:srgbClr val="000000"/>
                </a:solidFill>
                <a:latin typeface="Raleway" pitchFamily="34" charset="0"/>
                <a:ea typeface="Droid Sans" pitchFamily="34" charset="0"/>
                <a:cs typeface="Droid Sans" pitchFamily="34" charset="0"/>
              </a:rPr>
              <a:t>Automation</a:t>
            </a:r>
            <a:endParaRPr lang="en-US" sz="8000" dirty="0">
              <a:solidFill>
                <a:srgbClr val="000000"/>
              </a:solidFill>
              <a:latin typeface="Raleway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501" y="3704719"/>
            <a:ext cx="6874477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44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Multiple Authoring Types</a:t>
            </a:r>
            <a:endParaRPr lang="en-US" sz="4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60041" y="4438032"/>
            <a:ext cx="5322750" cy="2354739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PowerShell</a:t>
            </a:r>
            <a:endParaRPr lang="en-US" sz="32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PowerShell Workflow</a:t>
            </a:r>
            <a:endParaRPr lang="en-US" sz="32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Graphical Runbooks</a:t>
            </a:r>
            <a:endParaRPr lang="en-US" sz="32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60041" y="8541413"/>
            <a:ext cx="5034120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44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Highly Available</a:t>
            </a:r>
            <a:endParaRPr lang="en-US" sz="4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85221" y="9274726"/>
            <a:ext cx="4183760" cy="2354739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 execution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API for Management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Data stored for HA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81936" y="3704719"/>
            <a:ext cx="5034120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44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Centralized Store</a:t>
            </a:r>
            <a:endParaRPr lang="en-US" sz="4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7116" y="4438032"/>
            <a:ext cx="4183760" cy="3093403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Shared values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Scheduling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Credentials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Modules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81936" y="8541413"/>
            <a:ext cx="5034120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sz="44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Execution History</a:t>
            </a:r>
            <a:endParaRPr lang="en-US" sz="4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307116" y="9274726"/>
            <a:ext cx="4183760" cy="2354739"/>
          </a:xfrm>
          <a:prstGeom prst="rect">
            <a:avLst/>
          </a:prstGeom>
        </p:spPr>
        <p:txBody>
          <a:bodyPr wrap="square" lIns="137407" tIns="68703" rIns="137407" bIns="68703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Job history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84838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Reportable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rgbClr val="84838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14042</TotalTime>
  <Words>905</Words>
  <Application>Microsoft Office PowerPoint</Application>
  <PresentationFormat>Custom</PresentationFormat>
  <Paragraphs>199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Open Sans</vt:lpstr>
      <vt:lpstr>Arial</vt:lpstr>
      <vt:lpstr>Oswald</vt:lpstr>
      <vt:lpstr>Calibri</vt:lpstr>
      <vt:lpstr>Raleway</vt:lpstr>
      <vt:lpstr>Droid Sans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Mike Wood</cp:lastModifiedBy>
  <cp:revision>1326</cp:revision>
  <dcterms:created xsi:type="dcterms:W3CDTF">2014-02-13T17:38:34Z</dcterms:created>
  <dcterms:modified xsi:type="dcterms:W3CDTF">2017-01-24T20:50:08Z</dcterms:modified>
</cp:coreProperties>
</file>